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sldIdLst>
    <p:sldId id="256" r:id="rId2"/>
    <p:sldId id="257" r:id="rId3"/>
    <p:sldId id="259" r:id="rId4"/>
    <p:sldId id="263" r:id="rId5"/>
    <p:sldId id="261" r:id="rId6"/>
    <p:sldId id="258" r:id="rId7"/>
    <p:sldId id="262" r:id="rId8"/>
    <p:sldId id="260"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10/29/2019</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98232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10/29/2019</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52763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10/29/2019</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6680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10/29/2019</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34136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10/29/2019</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12267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10/29/2019</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05505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10/29/2019</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95401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10/29/2019</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01810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10/29/2019</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65703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10/29/2019</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13384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10/29/2019</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99825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10/29/2019</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91130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1" r:id="rId6"/>
    <p:sldLayoutId id="2147483707" r:id="rId7"/>
    <p:sldLayoutId id="2147483708" r:id="rId8"/>
    <p:sldLayoutId id="2147483709" r:id="rId9"/>
    <p:sldLayoutId id="2147483710" r:id="rId10"/>
    <p:sldLayoutId id="2147483712" r:id="rId11"/>
  </p:sldLayoutIdLst>
  <p:hf sldNum="0" hdr="0" ftr="0" dt="0"/>
  <p:txStyles>
    <p:titleStyle>
      <a:lvl1pPr algn="l" defTabSz="914400" rtl="0" eaLnBrk="1" latinLnBrk="0" hangingPunct="1">
        <a:lnSpc>
          <a:spcPct val="90000"/>
        </a:lnSpc>
        <a:spcBef>
          <a:spcPct val="0"/>
        </a:spcBef>
        <a:buNone/>
        <a:defRPr sz="53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4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20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8">
            <a:extLst>
              <a:ext uri="{FF2B5EF4-FFF2-40B4-BE49-F238E27FC236}">
                <a16:creationId xmlns:a16="http://schemas.microsoft.com/office/drawing/2014/main" id="{0AF4F2BA-3C03-4E2C-8ABC-0949B61B3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8DF477-3746-4DC8-8BBD-7225E7A993D0}"/>
              </a:ext>
            </a:extLst>
          </p:cNvPr>
          <p:cNvSpPr>
            <a:spLocks noGrp="1"/>
          </p:cNvSpPr>
          <p:nvPr>
            <p:ph type="ctrTitle"/>
          </p:nvPr>
        </p:nvSpPr>
        <p:spPr>
          <a:xfrm>
            <a:off x="1097280" y="758952"/>
            <a:ext cx="10058400" cy="3566160"/>
          </a:xfrm>
        </p:spPr>
        <p:txBody>
          <a:bodyPr>
            <a:normAutofit/>
          </a:bodyPr>
          <a:lstStyle/>
          <a:p>
            <a:r>
              <a:rPr lang="en-US" sz="8000" dirty="0">
                <a:solidFill>
                  <a:srgbClr val="FFFFFF"/>
                </a:solidFill>
              </a:rPr>
              <a:t>Does Social Media Make Us Lonely?</a:t>
            </a:r>
          </a:p>
        </p:txBody>
      </p:sp>
      <p:sp>
        <p:nvSpPr>
          <p:cNvPr id="3" name="Subtitle 2">
            <a:extLst>
              <a:ext uri="{FF2B5EF4-FFF2-40B4-BE49-F238E27FC236}">
                <a16:creationId xmlns:a16="http://schemas.microsoft.com/office/drawing/2014/main" id="{2FF2891F-2F62-443C-9408-BFB976C97C90}"/>
              </a:ext>
            </a:extLst>
          </p:cNvPr>
          <p:cNvSpPr>
            <a:spLocks noGrp="1"/>
          </p:cNvSpPr>
          <p:nvPr>
            <p:ph type="subTitle" idx="1"/>
          </p:nvPr>
        </p:nvSpPr>
        <p:spPr>
          <a:xfrm>
            <a:off x="1100051" y="4645152"/>
            <a:ext cx="10058400" cy="1143000"/>
          </a:xfrm>
        </p:spPr>
        <p:txBody>
          <a:bodyPr>
            <a:normAutofit fontScale="70000" lnSpcReduction="20000"/>
          </a:bodyPr>
          <a:lstStyle/>
          <a:p>
            <a:r>
              <a:rPr lang="en-US" dirty="0">
                <a:solidFill>
                  <a:srgbClr val="FFFFFF"/>
                </a:solidFill>
              </a:rPr>
              <a:t>Name </a:t>
            </a:r>
          </a:p>
          <a:p>
            <a:r>
              <a:rPr lang="en-US" dirty="0">
                <a:solidFill>
                  <a:srgbClr val="FFFFFF"/>
                </a:solidFill>
              </a:rPr>
              <a:t>Institution </a:t>
            </a:r>
          </a:p>
          <a:p>
            <a:r>
              <a:rPr lang="en-US" dirty="0">
                <a:solidFill>
                  <a:srgbClr val="FFFFFF"/>
                </a:solidFill>
              </a:rPr>
              <a:t>Date </a:t>
            </a:r>
          </a:p>
        </p:txBody>
      </p:sp>
      <p:cxnSp>
        <p:nvCxnSpPr>
          <p:cNvPr id="23" name="Straight Connector 10">
            <a:extLst>
              <a:ext uri="{FF2B5EF4-FFF2-40B4-BE49-F238E27FC236}">
                <a16:creationId xmlns:a16="http://schemas.microsoft.com/office/drawing/2014/main" id="{A07787ED-5EDC-4C54-AD87-55B60D0FE3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12">
            <a:extLst>
              <a:ext uri="{FF2B5EF4-FFF2-40B4-BE49-F238E27FC236}">
                <a16:creationId xmlns:a16="http://schemas.microsoft.com/office/drawing/2014/main" id="{B40A8CA7-7D5A-43B0-A1A0-B558ECA9E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1755878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11562-7D02-4923-B135-88ED85D3346D}"/>
              </a:ext>
            </a:extLst>
          </p:cNvPr>
          <p:cNvSpPr>
            <a:spLocks noGrp="1"/>
          </p:cNvSpPr>
          <p:nvPr>
            <p:ph type="title"/>
          </p:nvPr>
        </p:nvSpPr>
        <p:spPr/>
        <p:txBody>
          <a:bodyPr/>
          <a:lstStyle/>
          <a:p>
            <a:r>
              <a:rPr lang="en-US" dirty="0"/>
              <a:t>Why social Media?</a:t>
            </a:r>
          </a:p>
        </p:txBody>
      </p:sp>
      <p:sp>
        <p:nvSpPr>
          <p:cNvPr id="3" name="Content Placeholder 2">
            <a:extLst>
              <a:ext uri="{FF2B5EF4-FFF2-40B4-BE49-F238E27FC236}">
                <a16:creationId xmlns:a16="http://schemas.microsoft.com/office/drawing/2014/main" id="{4A7EB68B-408A-4144-8559-8BF6AC2403CE}"/>
              </a:ext>
            </a:extLst>
          </p:cNvPr>
          <p:cNvSpPr>
            <a:spLocks noGrp="1"/>
          </p:cNvSpPr>
          <p:nvPr>
            <p:ph idx="1"/>
          </p:nvPr>
        </p:nvSpPr>
        <p:spPr/>
        <p:txBody>
          <a:bodyPr>
            <a:normAutofit fontScale="62500" lnSpcReduction="20000"/>
          </a:bodyPr>
          <a:lstStyle/>
          <a:p>
            <a:r>
              <a:rPr lang="en-US" dirty="0"/>
              <a:t>A notion has been created among the social media users that social media creates and improves one’s network. </a:t>
            </a:r>
          </a:p>
          <a:p>
            <a:r>
              <a:rPr lang="en-US" dirty="0"/>
              <a:t>Most of young adult and middle adults’ population are in social media platforms such as Facebook, Twitter, Instagram among others. </a:t>
            </a:r>
          </a:p>
          <a:p>
            <a:r>
              <a:rPr lang="en-US" dirty="0"/>
              <a:t>A study by Davey (2016) explained that social media was the root cause of loneliness among the youths in the developing and developed countries. </a:t>
            </a:r>
          </a:p>
          <a:p>
            <a:r>
              <a:rPr lang="en-US" dirty="0"/>
              <a:t>Reducing social media usage will have significant improvements on the personal wellbeing.</a:t>
            </a:r>
          </a:p>
          <a:p>
            <a:r>
              <a:rPr lang="en-US" dirty="0"/>
              <a:t>It is true that social media makes people lonely. A study published in the University of Pennsylvania  in 2018 revealed that  students spend at least 30 minutes of their time in a single day in social media sites. </a:t>
            </a:r>
          </a:p>
          <a:p>
            <a:r>
              <a:rPr lang="en-US" dirty="0"/>
              <a:t>Furthermore, it revealed that students that limited their time on social media had significant reductions in their loneliness and depression when compared to the control group students without any limitations on the social media diet.</a:t>
            </a:r>
          </a:p>
          <a:p>
            <a:r>
              <a:rPr lang="en-US" dirty="0"/>
              <a:t>Culture demands that people should often meet face to face with friends, relatives to increase social ties that cannot be acquired in any online platform. </a:t>
            </a:r>
          </a:p>
        </p:txBody>
      </p:sp>
    </p:spTree>
    <p:extLst>
      <p:ext uri="{BB962C8B-B14F-4D97-AF65-F5344CB8AC3E}">
        <p14:creationId xmlns:p14="http://schemas.microsoft.com/office/powerpoint/2010/main" val="2410487258"/>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47D12-26B8-4203-8F61-FDEF39800B8F}"/>
              </a:ext>
            </a:extLst>
          </p:cNvPr>
          <p:cNvSpPr>
            <a:spLocks noGrp="1"/>
          </p:cNvSpPr>
          <p:nvPr>
            <p:ph type="title"/>
          </p:nvPr>
        </p:nvSpPr>
        <p:spPr/>
        <p:txBody>
          <a:bodyPr/>
          <a:lstStyle/>
          <a:p>
            <a:r>
              <a:rPr lang="en-US" dirty="0"/>
              <a:t>Social Media sites</a:t>
            </a:r>
          </a:p>
        </p:txBody>
      </p:sp>
      <p:sp>
        <p:nvSpPr>
          <p:cNvPr id="3" name="Content Placeholder 2">
            <a:extLst>
              <a:ext uri="{FF2B5EF4-FFF2-40B4-BE49-F238E27FC236}">
                <a16:creationId xmlns:a16="http://schemas.microsoft.com/office/drawing/2014/main" id="{C8682682-61A6-452E-A499-566D82829BD6}"/>
              </a:ext>
            </a:extLst>
          </p:cNvPr>
          <p:cNvSpPr>
            <a:spLocks noGrp="1"/>
          </p:cNvSpPr>
          <p:nvPr>
            <p:ph idx="1"/>
          </p:nvPr>
        </p:nvSpPr>
        <p:spPr/>
        <p:txBody>
          <a:bodyPr/>
          <a:lstStyle/>
          <a:p>
            <a:r>
              <a:rPr lang="en-US" dirty="0"/>
              <a:t>Some of social media sites include; Twitter, </a:t>
            </a:r>
            <a:r>
              <a:rPr lang="en-US" dirty="0" err="1"/>
              <a:t>facebook</a:t>
            </a:r>
            <a:r>
              <a:rPr lang="en-US" dirty="0"/>
              <a:t>, </a:t>
            </a:r>
            <a:r>
              <a:rPr lang="en-US" dirty="0" err="1"/>
              <a:t>Intagram</a:t>
            </a:r>
            <a:r>
              <a:rPr lang="en-US" dirty="0"/>
              <a:t> among others</a:t>
            </a:r>
          </a:p>
          <a:p>
            <a:r>
              <a:rPr lang="en-US" dirty="0"/>
              <a:t>Social media should not be used to divert people from meeting their friends, colleagues and relatives.</a:t>
            </a:r>
          </a:p>
          <a:p>
            <a:r>
              <a:rPr lang="en-US" dirty="0"/>
              <a:t>It is because some of the posts and photos posted create allusion that people are doing well that in real life might be exactly opposite.</a:t>
            </a:r>
          </a:p>
        </p:txBody>
      </p:sp>
      <p:pic>
        <p:nvPicPr>
          <p:cNvPr id="4" name="Picture 3">
            <a:extLst>
              <a:ext uri="{FF2B5EF4-FFF2-40B4-BE49-F238E27FC236}">
                <a16:creationId xmlns:a16="http://schemas.microsoft.com/office/drawing/2014/main" id="{D07E5B20-F0E3-4F69-B391-93BE15B60E3F}"/>
              </a:ext>
            </a:extLst>
          </p:cNvPr>
          <p:cNvPicPr>
            <a:picLocks noChangeAspect="1"/>
          </p:cNvPicPr>
          <p:nvPr/>
        </p:nvPicPr>
        <p:blipFill rotWithShape="1">
          <a:blip r:embed="rId2"/>
          <a:srcRect l="21848" t="46762" r="68152" b="38545"/>
          <a:stretch/>
        </p:blipFill>
        <p:spPr>
          <a:xfrm>
            <a:off x="1274862" y="4745106"/>
            <a:ext cx="1884460" cy="967408"/>
          </a:xfrm>
          <a:prstGeom prst="rect">
            <a:avLst/>
          </a:prstGeom>
        </p:spPr>
      </p:pic>
      <p:pic>
        <p:nvPicPr>
          <p:cNvPr id="5" name="Picture 4">
            <a:extLst>
              <a:ext uri="{FF2B5EF4-FFF2-40B4-BE49-F238E27FC236}">
                <a16:creationId xmlns:a16="http://schemas.microsoft.com/office/drawing/2014/main" id="{45FCD1FB-65E2-4512-A9D2-442C6F452075}"/>
              </a:ext>
            </a:extLst>
          </p:cNvPr>
          <p:cNvPicPr>
            <a:picLocks noChangeAspect="1"/>
          </p:cNvPicPr>
          <p:nvPr/>
        </p:nvPicPr>
        <p:blipFill rotWithShape="1">
          <a:blip r:embed="rId3"/>
          <a:srcRect l="12282" t="50000" r="77718" b="33132"/>
          <a:stretch/>
        </p:blipFill>
        <p:spPr>
          <a:xfrm>
            <a:off x="4591881" y="4796459"/>
            <a:ext cx="1884460" cy="967408"/>
          </a:xfrm>
          <a:prstGeom prst="rect">
            <a:avLst/>
          </a:prstGeom>
        </p:spPr>
      </p:pic>
      <p:pic>
        <p:nvPicPr>
          <p:cNvPr id="6" name="Picture 5">
            <a:extLst>
              <a:ext uri="{FF2B5EF4-FFF2-40B4-BE49-F238E27FC236}">
                <a16:creationId xmlns:a16="http://schemas.microsoft.com/office/drawing/2014/main" id="{7CB810B0-5CEB-43DB-BD0D-6D3EF175FBD0}"/>
              </a:ext>
            </a:extLst>
          </p:cNvPr>
          <p:cNvPicPr>
            <a:picLocks noChangeAspect="1"/>
          </p:cNvPicPr>
          <p:nvPr/>
        </p:nvPicPr>
        <p:blipFill rotWithShape="1">
          <a:blip r:embed="rId4"/>
          <a:srcRect l="11956" t="21048" r="76631" b="61745"/>
          <a:stretch/>
        </p:blipFill>
        <p:spPr>
          <a:xfrm>
            <a:off x="7908900" y="4796459"/>
            <a:ext cx="2178658" cy="916055"/>
          </a:xfrm>
          <a:prstGeom prst="rect">
            <a:avLst/>
          </a:prstGeom>
        </p:spPr>
      </p:pic>
    </p:spTree>
    <p:extLst>
      <p:ext uri="{BB962C8B-B14F-4D97-AF65-F5344CB8AC3E}">
        <p14:creationId xmlns:p14="http://schemas.microsoft.com/office/powerpoint/2010/main" val="101055066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81EEB-0483-4A50-8102-BE19B52C5891}"/>
              </a:ext>
            </a:extLst>
          </p:cNvPr>
          <p:cNvSpPr>
            <a:spLocks noGrp="1"/>
          </p:cNvSpPr>
          <p:nvPr>
            <p:ph type="title"/>
          </p:nvPr>
        </p:nvSpPr>
        <p:spPr>
          <a:xfrm>
            <a:off x="1097280" y="286603"/>
            <a:ext cx="10058400" cy="1450757"/>
          </a:xfrm>
        </p:spPr>
        <p:txBody>
          <a:bodyPr/>
          <a:lstStyle/>
          <a:p>
            <a:r>
              <a:rPr lang="en-US" dirty="0"/>
              <a:t>What is Social Media loneliness? </a:t>
            </a:r>
          </a:p>
        </p:txBody>
      </p:sp>
      <p:sp>
        <p:nvSpPr>
          <p:cNvPr id="3" name="Content Placeholder 2">
            <a:extLst>
              <a:ext uri="{FF2B5EF4-FFF2-40B4-BE49-F238E27FC236}">
                <a16:creationId xmlns:a16="http://schemas.microsoft.com/office/drawing/2014/main" id="{966EF1D5-A641-4F3C-9500-08457B45E133}"/>
              </a:ext>
            </a:extLst>
          </p:cNvPr>
          <p:cNvSpPr>
            <a:spLocks noGrp="1"/>
          </p:cNvSpPr>
          <p:nvPr>
            <p:ph idx="1"/>
          </p:nvPr>
        </p:nvSpPr>
        <p:spPr/>
        <p:txBody>
          <a:bodyPr>
            <a:normAutofit/>
          </a:bodyPr>
          <a:lstStyle/>
          <a:p>
            <a:r>
              <a:rPr lang="en-US" dirty="0"/>
              <a:t>Social snacking described as people spend their time looking at their friend’s profiles and reading comments without making any significant contributions. The social media  creates an avenues in the users mind that they are actually interacting. However, they are wasting time by temporarily forgetting their feelings of loneliness (Marche, 2012). </a:t>
            </a:r>
          </a:p>
          <a:p>
            <a:r>
              <a:rPr lang="en-US" dirty="0"/>
              <a:t>Social media can not resolve the issues of loneliness and depression. However, face to face interactions facilitates interactions and sharing which is helpful in reducing stress among the parties (</a:t>
            </a:r>
            <a:r>
              <a:rPr lang="en-US" dirty="0" err="1"/>
              <a:t>Benokraitis</a:t>
            </a:r>
            <a:r>
              <a:rPr lang="en-US" dirty="0"/>
              <a:t>, 2).</a:t>
            </a:r>
          </a:p>
        </p:txBody>
      </p:sp>
    </p:spTree>
    <p:extLst>
      <p:ext uri="{BB962C8B-B14F-4D97-AF65-F5344CB8AC3E}">
        <p14:creationId xmlns:p14="http://schemas.microsoft.com/office/powerpoint/2010/main" val="2730802840"/>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2BE78-A544-4A6B-A30F-0417584D6401}"/>
              </a:ext>
            </a:extLst>
          </p:cNvPr>
          <p:cNvSpPr>
            <a:spLocks noGrp="1"/>
          </p:cNvSpPr>
          <p:nvPr>
            <p:ph type="title"/>
          </p:nvPr>
        </p:nvSpPr>
        <p:spPr>
          <a:xfrm>
            <a:off x="1097280" y="286603"/>
            <a:ext cx="10058400" cy="1450757"/>
          </a:xfrm>
        </p:spPr>
        <p:txBody>
          <a:bodyPr/>
          <a:lstStyle/>
          <a:p>
            <a:r>
              <a:rPr lang="en-US" dirty="0"/>
              <a:t>Culture and Effects of social media?</a:t>
            </a:r>
          </a:p>
        </p:txBody>
      </p:sp>
      <p:sp>
        <p:nvSpPr>
          <p:cNvPr id="3" name="Content Placeholder 2">
            <a:extLst>
              <a:ext uri="{FF2B5EF4-FFF2-40B4-BE49-F238E27FC236}">
                <a16:creationId xmlns:a16="http://schemas.microsoft.com/office/drawing/2014/main" id="{AF1F9466-5082-49A6-8F2B-41B0A4FFCB75}"/>
              </a:ext>
            </a:extLst>
          </p:cNvPr>
          <p:cNvSpPr>
            <a:spLocks noGrp="1"/>
          </p:cNvSpPr>
          <p:nvPr>
            <p:ph idx="1"/>
          </p:nvPr>
        </p:nvSpPr>
        <p:spPr/>
        <p:txBody>
          <a:bodyPr>
            <a:normAutofit fontScale="85000" lnSpcReduction="20000"/>
          </a:bodyPr>
          <a:lstStyle/>
          <a:p>
            <a:r>
              <a:rPr lang="en-US" dirty="0"/>
              <a:t>There is some conflicts derived as people an increase in the number of an individuals followers is a recipe for increased degree of interactively hence  no room for loneliness (</a:t>
            </a:r>
            <a:r>
              <a:rPr lang="en-US" dirty="0" err="1"/>
              <a:t>Benokraitis</a:t>
            </a:r>
            <a:r>
              <a:rPr lang="en-US" dirty="0"/>
              <a:t>, 4). </a:t>
            </a:r>
          </a:p>
          <a:p>
            <a:r>
              <a:rPr lang="en-US" dirty="0"/>
              <a:t>However,  a research revealed that the purpose on which people use social media  can explain on the issue of loneliness. Social media platforms have increased the level of engagements between the students and workplace colleagues. Hence, stress and depression is reduced among the users of social media (</a:t>
            </a:r>
            <a:r>
              <a:rPr lang="en-US" dirty="0" err="1"/>
              <a:t>Benokraitis</a:t>
            </a:r>
            <a:r>
              <a:rPr lang="en-US" dirty="0"/>
              <a:t>, 5). </a:t>
            </a:r>
          </a:p>
          <a:p>
            <a:r>
              <a:rPr lang="en-US" dirty="0"/>
              <a:t>Cyberbullying targeting the social media users are on the upward trend. The victims are often left depressed and stressed (</a:t>
            </a:r>
            <a:r>
              <a:rPr lang="en-US" dirty="0" err="1"/>
              <a:t>Benokraitis</a:t>
            </a:r>
            <a:r>
              <a:rPr lang="en-US" dirty="0"/>
              <a:t>, 8). This counteracts the earlier benefits of social media raising debates whey social media creates depression. </a:t>
            </a:r>
          </a:p>
          <a:p>
            <a:r>
              <a:rPr lang="en-US" dirty="0"/>
              <a:t>Most cultural attributes demand that people should meet their relatives in social gatherings for important events. Social media has seen most people fail to meet their relatives for over long period of time but believe that interacting in social media solves the challenges (</a:t>
            </a:r>
            <a:r>
              <a:rPr lang="en-US" dirty="0" err="1"/>
              <a:t>Benokraitis</a:t>
            </a:r>
            <a:r>
              <a:rPr lang="en-US" dirty="0"/>
              <a:t>, 39).</a:t>
            </a:r>
          </a:p>
          <a:p>
            <a:pPr marL="0" indent="0">
              <a:buNone/>
            </a:pPr>
            <a:endParaRPr lang="en-US" dirty="0"/>
          </a:p>
          <a:p>
            <a:endParaRPr lang="en-US" dirty="0"/>
          </a:p>
        </p:txBody>
      </p:sp>
    </p:spTree>
    <p:extLst>
      <p:ext uri="{BB962C8B-B14F-4D97-AF65-F5344CB8AC3E}">
        <p14:creationId xmlns:p14="http://schemas.microsoft.com/office/powerpoint/2010/main" val="26003674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4F2E5-5EE9-4F74-A93C-B00997621D5E}"/>
              </a:ext>
            </a:extLst>
          </p:cNvPr>
          <p:cNvSpPr>
            <a:spLocks noGrp="1"/>
          </p:cNvSpPr>
          <p:nvPr>
            <p:ph type="title"/>
          </p:nvPr>
        </p:nvSpPr>
        <p:spPr/>
        <p:txBody>
          <a:bodyPr/>
          <a:lstStyle/>
          <a:p>
            <a:r>
              <a:rPr lang="en-US" dirty="0"/>
              <a:t>Social Media and Relationships </a:t>
            </a:r>
          </a:p>
        </p:txBody>
      </p:sp>
      <p:sp>
        <p:nvSpPr>
          <p:cNvPr id="3" name="Content Placeholder 2">
            <a:extLst>
              <a:ext uri="{FF2B5EF4-FFF2-40B4-BE49-F238E27FC236}">
                <a16:creationId xmlns:a16="http://schemas.microsoft.com/office/drawing/2014/main" id="{029AD1FA-9588-45EA-A62C-0503C9B6813A}"/>
              </a:ext>
            </a:extLst>
          </p:cNvPr>
          <p:cNvSpPr>
            <a:spLocks noGrp="1"/>
          </p:cNvSpPr>
          <p:nvPr>
            <p:ph idx="1"/>
          </p:nvPr>
        </p:nvSpPr>
        <p:spPr/>
        <p:txBody>
          <a:bodyPr>
            <a:normAutofit fontScale="92500"/>
          </a:bodyPr>
          <a:lstStyle/>
          <a:p>
            <a:pPr marL="0" indent="0">
              <a:buNone/>
            </a:pPr>
            <a:r>
              <a:rPr lang="en-US" dirty="0"/>
              <a:t>Social media creates some alienation of people from social gatherings and events as most people spend their time glued on their mobile phones and social sites (Franzen, 2000). </a:t>
            </a:r>
          </a:p>
          <a:p>
            <a:pPr marL="0" indent="0">
              <a:buNone/>
            </a:pPr>
            <a:r>
              <a:rPr lang="en-US" dirty="0"/>
              <a:t>When social media was introduced people stopped visiting their friends and relatives on the notion that conversing online grants them similar feelings as they had met. It promotes a simulacrum of interaction where liking sharing and commenting makes people creates an allusion that people are actually engaging (Marche, 2012). </a:t>
            </a:r>
          </a:p>
          <a:p>
            <a:pPr marL="0" indent="0">
              <a:buNone/>
            </a:pPr>
            <a:r>
              <a:rPr lang="en-US" dirty="0"/>
              <a:t>People use social media to post wonderful photos and places visited while in reality they might be struggling. It because people are least likely to share actual life attributes on social media (Franzen, 2000).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610538714"/>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ABD38-8366-4E5B-BE4C-FAA1D366CDFE}"/>
              </a:ext>
            </a:extLst>
          </p:cNvPr>
          <p:cNvSpPr>
            <a:spLocks noGrp="1"/>
          </p:cNvSpPr>
          <p:nvPr>
            <p:ph type="title"/>
          </p:nvPr>
        </p:nvSpPr>
        <p:spPr/>
        <p:txBody>
          <a:bodyPr/>
          <a:lstStyle/>
          <a:p>
            <a:r>
              <a:rPr lang="en-US" dirty="0"/>
              <a:t>Combating stress and loneliness</a:t>
            </a:r>
          </a:p>
        </p:txBody>
      </p:sp>
      <p:sp>
        <p:nvSpPr>
          <p:cNvPr id="3" name="Content Placeholder 2">
            <a:extLst>
              <a:ext uri="{FF2B5EF4-FFF2-40B4-BE49-F238E27FC236}">
                <a16:creationId xmlns:a16="http://schemas.microsoft.com/office/drawing/2014/main" id="{5B0E39CC-F5CC-4DC6-8E6E-D26EAE847463}"/>
              </a:ext>
            </a:extLst>
          </p:cNvPr>
          <p:cNvSpPr>
            <a:spLocks noGrp="1"/>
          </p:cNvSpPr>
          <p:nvPr>
            <p:ph idx="1"/>
          </p:nvPr>
        </p:nvSpPr>
        <p:spPr/>
        <p:txBody>
          <a:bodyPr>
            <a:normAutofit fontScale="92500" lnSpcReduction="20000"/>
          </a:bodyPr>
          <a:lstStyle/>
          <a:p>
            <a:pPr marL="0" indent="0">
              <a:buNone/>
            </a:pPr>
            <a:r>
              <a:rPr lang="en-US" dirty="0"/>
              <a:t>Social media interactions is a poor substitute for interacting and spending time with friends and relatives. They should use the sites to monitor the community happenings and announcing old friends visits to town but should not at any given point consider online interactions as actual interactions (Marche, 2012). </a:t>
            </a:r>
          </a:p>
          <a:p>
            <a:pPr marL="0" indent="0">
              <a:buNone/>
            </a:pPr>
            <a:r>
              <a:rPr lang="en-US" dirty="0"/>
              <a:t>People should visit their colleagues and relatives to find out how they are doing. It is because such visits provide avenues to share personal life issues challenging to share in online platforms. Thereby, it would offer opportunity to assist the others in times of need (</a:t>
            </a:r>
            <a:r>
              <a:rPr lang="en-US" dirty="0" err="1"/>
              <a:t>Tufekci</a:t>
            </a:r>
            <a:r>
              <a:rPr lang="en-US" dirty="0"/>
              <a:t>, 2014). </a:t>
            </a:r>
          </a:p>
          <a:p>
            <a:pPr marL="0" indent="0">
              <a:buNone/>
            </a:pPr>
            <a:r>
              <a:rPr lang="en-US" dirty="0"/>
              <a:t>People should set strict boundary on their social media usage. They should identify what they are looking for in social media while at the same determine the specific times to  login to social media sites (Cuff, Dennis, Francis, and </a:t>
            </a:r>
            <a:r>
              <a:rPr lang="en-US" dirty="0" err="1"/>
              <a:t>sharrock</a:t>
            </a:r>
            <a:r>
              <a:rPr lang="en-US" dirty="0"/>
              <a:t>, 2015).</a:t>
            </a:r>
          </a:p>
        </p:txBody>
      </p:sp>
    </p:spTree>
    <p:extLst>
      <p:ext uri="{BB962C8B-B14F-4D97-AF65-F5344CB8AC3E}">
        <p14:creationId xmlns:p14="http://schemas.microsoft.com/office/powerpoint/2010/main" val="335348211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335A9-64ED-41C8-984D-C1ABAD9A7BBD}"/>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EF8FC698-A329-4128-9FD4-1CC28DE5B9EC}"/>
              </a:ext>
            </a:extLst>
          </p:cNvPr>
          <p:cNvSpPr>
            <a:spLocks noGrp="1"/>
          </p:cNvSpPr>
          <p:nvPr>
            <p:ph idx="1"/>
          </p:nvPr>
        </p:nvSpPr>
        <p:spPr/>
        <p:txBody>
          <a:bodyPr>
            <a:normAutofit fontScale="92500" lnSpcReduction="10000"/>
          </a:bodyPr>
          <a:lstStyle/>
          <a:p>
            <a:r>
              <a:rPr lang="en-US" dirty="0" err="1"/>
              <a:t>Benokraitis</a:t>
            </a:r>
            <a:r>
              <a:rPr lang="en-US" dirty="0"/>
              <a:t>, </a:t>
            </a:r>
            <a:r>
              <a:rPr lang="en-US" dirty="0" err="1"/>
              <a:t>Nijole</a:t>
            </a:r>
            <a:r>
              <a:rPr lang="en-US" dirty="0"/>
              <a:t> V., SOC. (2018): Introduction to Sociology, 6th edition, Cengage Learning, Wadsworth. ISBN: 978-1-337-40521-8</a:t>
            </a:r>
          </a:p>
          <a:p>
            <a:r>
              <a:rPr lang="en-US" dirty="0"/>
              <a:t>Cuff, E. C., Dennis, A. J., Francis, D. W., &amp; Sharrock, W. W. (2015). Perspectives in sociology. Routledge.</a:t>
            </a:r>
          </a:p>
          <a:p>
            <a:r>
              <a:rPr lang="en-US" dirty="0"/>
              <a:t>Franzen, A. (2000). Does the Internet make us lonely?. European Sociological Review, 16(4), 427-438.</a:t>
            </a:r>
          </a:p>
          <a:p>
            <a:r>
              <a:rPr lang="en-US" dirty="0"/>
              <a:t>Marche, S. (2012). Is Facebook making us lonely. The Atlantic, 309(4), 60-69.</a:t>
            </a:r>
          </a:p>
          <a:p>
            <a:r>
              <a:rPr lang="en-US" dirty="0" err="1"/>
              <a:t>Tufekci</a:t>
            </a:r>
            <a:r>
              <a:rPr lang="en-US" dirty="0"/>
              <a:t>, Z. (2014). The social Internet: Frustrating, enriching, but not lonely. Public culture, 26(1 (72)), 13-23.</a:t>
            </a:r>
          </a:p>
          <a:p>
            <a:endParaRPr lang="en-US" dirty="0"/>
          </a:p>
        </p:txBody>
      </p:sp>
    </p:spTree>
    <p:extLst>
      <p:ext uri="{BB962C8B-B14F-4D97-AF65-F5344CB8AC3E}">
        <p14:creationId xmlns:p14="http://schemas.microsoft.com/office/powerpoint/2010/main" val="423792734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57C33-A209-45BB-8854-2CE31FB5D60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71E9800-9DAD-4CAD-A0C8-E3E1BFCF4FEF}"/>
              </a:ext>
            </a:extLst>
          </p:cNvPr>
          <p:cNvSpPr>
            <a:spLocks noGrp="1"/>
          </p:cNvSpPr>
          <p:nvPr>
            <p:ph idx="1"/>
          </p:nvPr>
        </p:nvSpPr>
        <p:spPr/>
        <p:txBody>
          <a:bodyPr/>
          <a:lstStyle/>
          <a:p>
            <a:pPr marL="384048" lvl="2" indent="0">
              <a:buNone/>
            </a:pPr>
            <a:r>
              <a:rPr lang="en-US" dirty="0"/>
              <a:t>			</a:t>
            </a:r>
          </a:p>
          <a:p>
            <a:pPr marL="384048" lvl="2" indent="0">
              <a:buNone/>
            </a:pPr>
            <a:endParaRPr lang="en-US" dirty="0"/>
          </a:p>
          <a:p>
            <a:pPr marL="384048" lvl="2" indent="0">
              <a:buNone/>
            </a:pPr>
            <a:endParaRPr lang="en-US" dirty="0"/>
          </a:p>
          <a:p>
            <a:pPr marL="384048" lvl="2" indent="0">
              <a:buNone/>
            </a:pPr>
            <a:r>
              <a:rPr lang="en-US" dirty="0"/>
              <a:t>			</a:t>
            </a:r>
            <a:r>
              <a:rPr lang="en-US" sz="2800" dirty="0"/>
              <a:t>	Thank you…</a:t>
            </a:r>
          </a:p>
        </p:txBody>
      </p:sp>
    </p:spTree>
    <p:extLst>
      <p:ext uri="{BB962C8B-B14F-4D97-AF65-F5344CB8AC3E}">
        <p14:creationId xmlns:p14="http://schemas.microsoft.com/office/powerpoint/2010/main" val="1105770281"/>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412432"/>
      </a:dk2>
      <a:lt2>
        <a:srgbClr val="E2E8E4"/>
      </a:lt2>
      <a:accent1>
        <a:srgbClr val="D13EA1"/>
      </a:accent1>
      <a:accent2>
        <a:srgbClr val="B32DC0"/>
      </a:accent2>
      <a:accent3>
        <a:srgbClr val="873ED1"/>
      </a:accent3>
      <a:accent4>
        <a:srgbClr val="5248C8"/>
      </a:accent4>
      <a:accent5>
        <a:srgbClr val="3E70D1"/>
      </a:accent5>
      <a:accent6>
        <a:srgbClr val="2D9BC0"/>
      </a:accent6>
      <a:hlink>
        <a:srgbClr val="319451"/>
      </a:hlink>
      <a:folHlink>
        <a:srgbClr val="7F7F7F"/>
      </a:folHlink>
    </a:clrScheme>
    <a:fontScheme name="Retrospect">
      <a:majorFont>
        <a:latin typeface="Garamond"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emplate>Frame</Template>
  <TotalTime>262</TotalTime>
  <Words>884</Words>
  <Application>Microsoft Office PowerPoint</Application>
  <PresentationFormat>Widescreen</PresentationFormat>
  <Paragraphs>42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Garamond</vt:lpstr>
      <vt:lpstr>RetrospectVTI</vt:lpstr>
      <vt:lpstr>Does Social Media Make Us Lonely?</vt:lpstr>
      <vt:lpstr>Why social Media?</vt:lpstr>
      <vt:lpstr>Social Media sites</vt:lpstr>
      <vt:lpstr>What is Social Media loneliness? </vt:lpstr>
      <vt:lpstr>Culture and Effects of social media?</vt:lpstr>
      <vt:lpstr>Social Media and Relationships </vt:lpstr>
      <vt:lpstr>Combating stress and loneliness</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Social Media Make Us Lonely?</dc:title>
  <dc:creator>Michael W. Mutinda</dc:creator>
  <cp:lastModifiedBy>Michael W. Mutinda</cp:lastModifiedBy>
  <cp:revision>26</cp:revision>
  <dcterms:created xsi:type="dcterms:W3CDTF">2019-10-29T02:08:46Z</dcterms:created>
  <dcterms:modified xsi:type="dcterms:W3CDTF">2019-10-29T21:30:03Z</dcterms:modified>
</cp:coreProperties>
</file>